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Calibri" panose="020F0502020204030204" pitchFamily="34" charset="0"/>
      <p:regular r:id="rId12"/>
      <p:bold r:id="rId13"/>
      <p:italic r:id="rId14"/>
      <p:boldItalic r:id="rId15"/>
    </p:embeddedFont>
    <p:embeddedFont>
      <p:font typeface="Roboto" panose="02000000000000000000" pitchFamily="2" charset="0"/>
      <p:regular r:id="rId16"/>
    </p:embeddedFont>
    <p:embeddedFont>
      <p:font typeface="Saira Medium" pitchFamily="2" charset="77"/>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597"/>
    <p:restoredTop sz="94610"/>
  </p:normalViewPr>
  <p:slideViewPr>
    <p:cSldViewPr snapToGrid="0" snapToObjects="1">
      <p:cViewPr varScale="1">
        <p:scale>
          <a:sx n="99" d="100"/>
          <a:sy n="99" d="100"/>
        </p:scale>
        <p:origin x="40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11.svg>
</file>

<file path=ppt/media/image12.png>
</file>

<file path=ppt/media/image13.png>
</file>

<file path=ppt/media/image14.svg>
</file>

<file path=ppt/media/image15.png>
</file>

<file path=ppt/media/image16.png>
</file>

<file path=ppt/media/image2.png>
</file>

<file path=ppt/media/image3.png>
</file>

<file path=ppt/media/image4.png>
</file>

<file path=ppt/media/image5.sv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00128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8.svg"/><Relationship Id="rId13" Type="http://schemas.openxmlformats.org/officeDocument/2006/relationships/image" Target="../media/image13.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6.png"/><Relationship Id="rId11" Type="http://schemas.openxmlformats.org/officeDocument/2006/relationships/image" Target="../media/image11.svg"/><Relationship Id="rId5" Type="http://schemas.openxmlformats.org/officeDocument/2006/relationships/image" Target="../media/image5.sv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793790" y="2518648"/>
            <a:ext cx="7556421" cy="2126337"/>
          </a:xfrm>
          <a:prstGeom prst="rect">
            <a:avLst/>
          </a:prstGeom>
          <a:noFill/>
          <a:ln/>
        </p:spPr>
        <p:txBody>
          <a:bodyPr wrap="square" lIns="0" tIns="0" rIns="0" bIns="0" rtlCol="0" anchor="t"/>
          <a:lstStyle/>
          <a:p>
            <a:pPr marL="0" indent="0" algn="l">
              <a:lnSpc>
                <a:spcPts val="5550"/>
              </a:lnSpc>
              <a:buNone/>
            </a:pPr>
            <a:r>
              <a:rPr lang="en-US" sz="4450" dirty="0">
                <a:solidFill>
                  <a:srgbClr val="FFFFFF"/>
                </a:solidFill>
                <a:latin typeface="Saira Medium" pitchFamily="34" charset="0"/>
                <a:ea typeface="Saira Medium" pitchFamily="34" charset="-122"/>
                <a:cs typeface="Saira Medium" pitchFamily="34" charset="-120"/>
              </a:rPr>
              <a:t>Open Source and Small Language Models in Enterprise AI</a:t>
            </a:r>
            <a:endParaRPr lang="en-US" sz="4450" dirty="0"/>
          </a:p>
        </p:txBody>
      </p:sp>
      <p:sp>
        <p:nvSpPr>
          <p:cNvPr id="4" name="Text 1"/>
          <p:cNvSpPr/>
          <p:nvPr/>
        </p:nvSpPr>
        <p:spPr>
          <a:xfrm>
            <a:off x="793790" y="4985147"/>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Reimagining AI strategy for regulated financial institutions through efficient, transparent, and controllable language models.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3" name="Text 0"/>
          <p:cNvSpPr/>
          <p:nvPr/>
        </p:nvSpPr>
        <p:spPr>
          <a:xfrm>
            <a:off x="793790" y="797362"/>
            <a:ext cx="7104340" cy="566976"/>
          </a:xfrm>
          <a:prstGeom prst="rect">
            <a:avLst/>
          </a:prstGeom>
          <a:noFill/>
          <a:ln/>
        </p:spPr>
        <p:txBody>
          <a:bodyPr wrap="none" lIns="0" tIns="0" rIns="0" bIns="0" rtlCol="0" anchor="t"/>
          <a:lstStyle/>
          <a:p>
            <a:pPr marL="0" indent="0" algn="l">
              <a:lnSpc>
                <a:spcPts val="4450"/>
              </a:lnSpc>
              <a:buNone/>
            </a:pPr>
            <a:r>
              <a:rPr lang="en-US" sz="3550" dirty="0">
                <a:solidFill>
                  <a:srgbClr val="FFFFFF"/>
                </a:solidFill>
                <a:latin typeface="Saira Medium" pitchFamily="34" charset="0"/>
                <a:ea typeface="Saira Medium" pitchFamily="34" charset="-122"/>
                <a:cs typeface="Saira Medium" pitchFamily="34" charset="-120"/>
              </a:rPr>
              <a:t>What is a Large Language Model?</a:t>
            </a:r>
            <a:endParaRPr lang="en-US" sz="3550" dirty="0"/>
          </a:p>
        </p:txBody>
      </p:sp>
      <p:sp>
        <p:nvSpPr>
          <p:cNvPr id="4" name="Text 1"/>
          <p:cNvSpPr/>
          <p:nvPr/>
        </p:nvSpPr>
        <p:spPr>
          <a:xfrm>
            <a:off x="793790" y="1704499"/>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According to AI researcher Andrej Karpathy, LLMs are sophisticated neural networks trained on vast amounts of text data to predict and generate human language. They learn patterns across billions of parameters, enabling them to perform complex language tasks with remarkable accuracy.</a:t>
            </a:r>
            <a:endParaRPr lang="en-US" sz="1750" dirty="0"/>
          </a:p>
        </p:txBody>
      </p:sp>
      <p:sp>
        <p:nvSpPr>
          <p:cNvPr id="5" name="Shape 2"/>
          <p:cNvSpPr/>
          <p:nvPr/>
        </p:nvSpPr>
        <p:spPr>
          <a:xfrm>
            <a:off x="793790" y="3774162"/>
            <a:ext cx="3664744" cy="2078474"/>
          </a:xfrm>
          <a:prstGeom prst="roundRect">
            <a:avLst>
              <a:gd name="adj" fmla="val 9822"/>
            </a:avLst>
          </a:prstGeom>
          <a:solidFill>
            <a:srgbClr val="030303"/>
          </a:solidFill>
          <a:ln w="22860">
            <a:solidFill>
              <a:srgbClr val="FC8337"/>
            </a:solidFill>
            <a:prstDash val="solid"/>
          </a:ln>
        </p:spPr>
      </p:sp>
      <p:sp>
        <p:nvSpPr>
          <p:cNvPr id="6" name="Text 3"/>
          <p:cNvSpPr/>
          <p:nvPr/>
        </p:nvSpPr>
        <p:spPr>
          <a:xfrm>
            <a:off x="1043464" y="402383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Core Capability</a:t>
            </a:r>
            <a:endParaRPr lang="en-US" sz="2200" dirty="0"/>
          </a:p>
        </p:txBody>
      </p:sp>
      <p:sp>
        <p:nvSpPr>
          <p:cNvPr id="7" name="Text 4"/>
          <p:cNvSpPr/>
          <p:nvPr/>
        </p:nvSpPr>
        <p:spPr>
          <a:xfrm>
            <a:off x="1043464" y="4514255"/>
            <a:ext cx="3165396" cy="1088708"/>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Predict next token in a sequence based on training data patterns</a:t>
            </a:r>
            <a:endParaRPr lang="en-US" sz="1750" dirty="0"/>
          </a:p>
        </p:txBody>
      </p:sp>
      <p:sp>
        <p:nvSpPr>
          <p:cNvPr id="8" name="Shape 5"/>
          <p:cNvSpPr/>
          <p:nvPr/>
        </p:nvSpPr>
        <p:spPr>
          <a:xfrm>
            <a:off x="4685348" y="3774162"/>
            <a:ext cx="3664863" cy="2078474"/>
          </a:xfrm>
          <a:prstGeom prst="roundRect">
            <a:avLst>
              <a:gd name="adj" fmla="val 9822"/>
            </a:avLst>
          </a:prstGeom>
          <a:solidFill>
            <a:srgbClr val="030303"/>
          </a:solidFill>
          <a:ln w="22860">
            <a:solidFill>
              <a:srgbClr val="FC8337"/>
            </a:solidFill>
            <a:prstDash val="solid"/>
          </a:ln>
        </p:spPr>
      </p:sp>
      <p:sp>
        <p:nvSpPr>
          <p:cNvPr id="9" name="Text 6"/>
          <p:cNvSpPr/>
          <p:nvPr/>
        </p:nvSpPr>
        <p:spPr>
          <a:xfrm>
            <a:off x="4935022" y="402383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Scale</a:t>
            </a:r>
            <a:endParaRPr lang="en-US" sz="2200" dirty="0"/>
          </a:p>
        </p:txBody>
      </p:sp>
      <p:sp>
        <p:nvSpPr>
          <p:cNvPr id="10" name="Text 7"/>
          <p:cNvSpPr/>
          <p:nvPr/>
        </p:nvSpPr>
        <p:spPr>
          <a:xfrm>
            <a:off x="4935022" y="4514255"/>
            <a:ext cx="3165515"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Billions to hundreds of billions of parameters</a:t>
            </a:r>
            <a:endParaRPr lang="en-US" sz="1750" dirty="0"/>
          </a:p>
        </p:txBody>
      </p:sp>
      <p:sp>
        <p:nvSpPr>
          <p:cNvPr id="11" name="Shape 8"/>
          <p:cNvSpPr/>
          <p:nvPr/>
        </p:nvSpPr>
        <p:spPr>
          <a:xfrm>
            <a:off x="793790" y="6079450"/>
            <a:ext cx="7556421" cy="1352669"/>
          </a:xfrm>
          <a:prstGeom prst="roundRect">
            <a:avLst>
              <a:gd name="adj" fmla="val 15092"/>
            </a:avLst>
          </a:prstGeom>
          <a:solidFill>
            <a:srgbClr val="030303"/>
          </a:solidFill>
          <a:ln w="22860">
            <a:solidFill>
              <a:srgbClr val="FC8337"/>
            </a:solidFill>
            <a:prstDash val="solid"/>
          </a:ln>
        </p:spPr>
      </p:sp>
      <p:sp>
        <p:nvSpPr>
          <p:cNvPr id="12" name="Text 9"/>
          <p:cNvSpPr/>
          <p:nvPr/>
        </p:nvSpPr>
        <p:spPr>
          <a:xfrm>
            <a:off x="1043464" y="632912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Training</a:t>
            </a:r>
            <a:endParaRPr lang="en-US" sz="2200" dirty="0"/>
          </a:p>
        </p:txBody>
      </p:sp>
      <p:sp>
        <p:nvSpPr>
          <p:cNvPr id="13" name="Text 10"/>
          <p:cNvSpPr/>
          <p:nvPr/>
        </p:nvSpPr>
        <p:spPr>
          <a:xfrm>
            <a:off x="1043464" y="6819543"/>
            <a:ext cx="7057073" cy="362903"/>
          </a:xfrm>
          <a:prstGeom prst="rect">
            <a:avLst/>
          </a:prstGeom>
          <a:noFill/>
          <a:ln/>
        </p:spPr>
        <p:txBody>
          <a:bodyPr wrap="non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Trained on diverse, large-scale text corpora</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0"/>
          <p:cNvSpPr/>
          <p:nvPr/>
        </p:nvSpPr>
        <p:spPr>
          <a:xfrm>
            <a:off x="6280190" y="1142405"/>
            <a:ext cx="7556421" cy="1133951"/>
          </a:xfrm>
          <a:prstGeom prst="rect">
            <a:avLst/>
          </a:prstGeom>
          <a:noFill/>
          <a:ln/>
        </p:spPr>
        <p:txBody>
          <a:bodyPr wrap="square" lIns="0" tIns="0" rIns="0" bIns="0" rtlCol="0" anchor="t"/>
          <a:lstStyle/>
          <a:p>
            <a:pPr marL="0" indent="0" algn="l">
              <a:lnSpc>
                <a:spcPts val="4450"/>
              </a:lnSpc>
              <a:buNone/>
            </a:pPr>
            <a:r>
              <a:rPr lang="en-US" sz="3550" dirty="0">
                <a:solidFill>
                  <a:srgbClr val="FFFFFF"/>
                </a:solidFill>
                <a:latin typeface="Saira Medium" pitchFamily="34" charset="0"/>
                <a:ea typeface="Saira Medium" pitchFamily="34" charset="-122"/>
                <a:cs typeface="Saira Medium" pitchFamily="34" charset="-120"/>
              </a:rPr>
              <a:t>Open Source vs. Closed Source Language Models</a:t>
            </a:r>
            <a:endParaRPr lang="en-US" sz="3550" dirty="0"/>
          </a:p>
        </p:txBody>
      </p:sp>
      <p:sp>
        <p:nvSpPr>
          <p:cNvPr id="4" name="Text 1"/>
          <p:cNvSpPr/>
          <p:nvPr/>
        </p:nvSpPr>
        <p:spPr>
          <a:xfrm>
            <a:off x="6280190" y="284333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Saira Medium" pitchFamily="34" charset="0"/>
                <a:ea typeface="Saira Medium" pitchFamily="34" charset="-122"/>
                <a:cs typeface="Saira Medium" pitchFamily="34" charset="-120"/>
              </a:rPr>
              <a:t>Open Source LMs</a:t>
            </a:r>
            <a:endParaRPr lang="en-US" sz="2200" dirty="0"/>
          </a:p>
        </p:txBody>
      </p:sp>
      <p:sp>
        <p:nvSpPr>
          <p:cNvPr id="5" name="Text 2"/>
          <p:cNvSpPr/>
          <p:nvPr/>
        </p:nvSpPr>
        <p:spPr>
          <a:xfrm>
            <a:off x="6280190" y="3424476"/>
            <a:ext cx="35015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Full model weights and architecture visible</a:t>
            </a:r>
            <a:endParaRPr lang="en-US" sz="1750" dirty="0"/>
          </a:p>
        </p:txBody>
      </p:sp>
      <p:sp>
        <p:nvSpPr>
          <p:cNvPr id="6" name="Text 3"/>
          <p:cNvSpPr/>
          <p:nvPr/>
        </p:nvSpPr>
        <p:spPr>
          <a:xfrm>
            <a:off x="6280190" y="4229576"/>
            <a:ext cx="35015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Community-driven development</a:t>
            </a:r>
            <a:endParaRPr lang="en-US" sz="1750" dirty="0"/>
          </a:p>
        </p:txBody>
      </p:sp>
      <p:sp>
        <p:nvSpPr>
          <p:cNvPr id="7" name="Text 4"/>
          <p:cNvSpPr/>
          <p:nvPr/>
        </p:nvSpPr>
        <p:spPr>
          <a:xfrm>
            <a:off x="6280190" y="5034677"/>
            <a:ext cx="35015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Complete transparency and auditability</a:t>
            </a:r>
            <a:endParaRPr lang="en-US" sz="1750" dirty="0"/>
          </a:p>
        </p:txBody>
      </p:sp>
      <p:sp>
        <p:nvSpPr>
          <p:cNvPr id="8" name="Text 5"/>
          <p:cNvSpPr/>
          <p:nvPr/>
        </p:nvSpPr>
        <p:spPr>
          <a:xfrm>
            <a:off x="6280190" y="5839778"/>
            <a:ext cx="35015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Deployable on-premises</a:t>
            </a:r>
            <a:endParaRPr lang="en-US" sz="1750" dirty="0"/>
          </a:p>
        </p:txBody>
      </p:sp>
      <p:sp>
        <p:nvSpPr>
          <p:cNvPr id="9" name="Text 6"/>
          <p:cNvSpPr/>
          <p:nvPr/>
        </p:nvSpPr>
        <p:spPr>
          <a:xfrm>
            <a:off x="6280190" y="6281976"/>
            <a:ext cx="35015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Examples: Llama, Mistral, Phi</a:t>
            </a:r>
            <a:endParaRPr lang="en-US" sz="1750" dirty="0"/>
          </a:p>
        </p:txBody>
      </p:sp>
      <p:sp>
        <p:nvSpPr>
          <p:cNvPr id="10" name="Text 7"/>
          <p:cNvSpPr/>
          <p:nvPr/>
        </p:nvSpPr>
        <p:spPr>
          <a:xfrm>
            <a:off x="10342721" y="284333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Saira Medium" pitchFamily="34" charset="0"/>
                <a:ea typeface="Saira Medium" pitchFamily="34" charset="-122"/>
                <a:cs typeface="Saira Medium" pitchFamily="34" charset="-120"/>
              </a:rPr>
              <a:t>Closed Source LMs</a:t>
            </a:r>
            <a:endParaRPr lang="en-US" sz="2200" dirty="0"/>
          </a:p>
        </p:txBody>
      </p:sp>
      <p:sp>
        <p:nvSpPr>
          <p:cNvPr id="11" name="Text 8"/>
          <p:cNvSpPr/>
          <p:nvPr/>
        </p:nvSpPr>
        <p:spPr>
          <a:xfrm>
            <a:off x="10342721" y="3424476"/>
            <a:ext cx="35015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Proprietary weights and architecture</a:t>
            </a:r>
            <a:endParaRPr lang="en-US" sz="1750" dirty="0"/>
          </a:p>
        </p:txBody>
      </p:sp>
      <p:sp>
        <p:nvSpPr>
          <p:cNvPr id="12" name="Text 9"/>
          <p:cNvSpPr/>
          <p:nvPr/>
        </p:nvSpPr>
        <p:spPr>
          <a:xfrm>
            <a:off x="10342721" y="4229576"/>
            <a:ext cx="35015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Vendor-controlled development</a:t>
            </a:r>
            <a:endParaRPr lang="en-US" sz="1750" dirty="0"/>
          </a:p>
        </p:txBody>
      </p:sp>
      <p:sp>
        <p:nvSpPr>
          <p:cNvPr id="13" name="Text 10"/>
          <p:cNvSpPr/>
          <p:nvPr/>
        </p:nvSpPr>
        <p:spPr>
          <a:xfrm>
            <a:off x="10342721" y="5034677"/>
            <a:ext cx="35015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Limited visibility into model behavior</a:t>
            </a:r>
            <a:endParaRPr lang="en-US" sz="1750" dirty="0"/>
          </a:p>
        </p:txBody>
      </p:sp>
      <p:sp>
        <p:nvSpPr>
          <p:cNvPr id="14" name="Text 11"/>
          <p:cNvSpPr/>
          <p:nvPr/>
        </p:nvSpPr>
        <p:spPr>
          <a:xfrm>
            <a:off x="10342721" y="5839778"/>
            <a:ext cx="35015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API-based access required</a:t>
            </a:r>
            <a:endParaRPr lang="en-US" sz="1750" dirty="0"/>
          </a:p>
        </p:txBody>
      </p:sp>
      <p:sp>
        <p:nvSpPr>
          <p:cNvPr id="15" name="Text 12"/>
          <p:cNvSpPr/>
          <p:nvPr/>
        </p:nvSpPr>
        <p:spPr>
          <a:xfrm>
            <a:off x="10342721" y="6281976"/>
            <a:ext cx="35015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Examples: GPT-4, Claude, PaLM</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215866"/>
            <a:ext cx="10256639" cy="566976"/>
          </a:xfrm>
          <a:prstGeom prst="rect">
            <a:avLst/>
          </a:prstGeom>
          <a:noFill/>
          <a:ln/>
        </p:spPr>
        <p:txBody>
          <a:bodyPr wrap="none" lIns="0" tIns="0" rIns="0" bIns="0" rtlCol="0" anchor="t"/>
          <a:lstStyle/>
          <a:p>
            <a:pPr marL="0" indent="0" algn="l">
              <a:lnSpc>
                <a:spcPts val="4450"/>
              </a:lnSpc>
              <a:buNone/>
            </a:pPr>
            <a:r>
              <a:rPr lang="en-US" sz="3550" dirty="0">
                <a:solidFill>
                  <a:srgbClr val="FFFFFF"/>
                </a:solidFill>
                <a:latin typeface="Saira Medium" pitchFamily="34" charset="0"/>
                <a:ea typeface="Saira Medium" pitchFamily="34" charset="-122"/>
                <a:cs typeface="Saira Medium" pitchFamily="34" charset="-120"/>
              </a:rPr>
              <a:t>Why Open Source Matters for Regulated Finance</a:t>
            </a:r>
            <a:endParaRPr lang="en-US" sz="3550" dirty="0"/>
          </a:p>
        </p:txBody>
      </p:sp>
      <p:sp>
        <p:nvSpPr>
          <p:cNvPr id="3" name="Shape 1"/>
          <p:cNvSpPr/>
          <p:nvPr/>
        </p:nvSpPr>
        <p:spPr>
          <a:xfrm>
            <a:off x="793790" y="2236470"/>
            <a:ext cx="6407944" cy="2456617"/>
          </a:xfrm>
          <a:prstGeom prst="roundRect">
            <a:avLst>
              <a:gd name="adj" fmla="val 5956"/>
            </a:avLst>
          </a:prstGeom>
          <a:solidFill>
            <a:srgbClr val="030303">
              <a:alpha val="75000"/>
            </a:srgbClr>
          </a:solidFill>
          <a:ln w="30480">
            <a:solidFill>
              <a:srgbClr val="FC8337"/>
            </a:solidFill>
            <a:prstDash val="solid"/>
          </a:ln>
        </p:spPr>
      </p:sp>
      <p:sp>
        <p:nvSpPr>
          <p:cNvPr id="4" name="Shape 2"/>
          <p:cNvSpPr/>
          <p:nvPr/>
        </p:nvSpPr>
        <p:spPr>
          <a:xfrm>
            <a:off x="763310" y="2236470"/>
            <a:ext cx="121920" cy="2456617"/>
          </a:xfrm>
          <a:prstGeom prst="roundRect">
            <a:avLst>
              <a:gd name="adj" fmla="val 167442"/>
            </a:avLst>
          </a:prstGeom>
          <a:solidFill>
            <a:srgbClr val="FC8337"/>
          </a:solidFill>
          <a:ln/>
        </p:spPr>
      </p:sp>
      <p:sp>
        <p:nvSpPr>
          <p:cNvPr id="5" name="Text 3"/>
          <p:cNvSpPr/>
          <p:nvPr/>
        </p:nvSpPr>
        <p:spPr>
          <a:xfrm>
            <a:off x="1142524" y="2493764"/>
            <a:ext cx="3039428"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Regulatory Compliance</a:t>
            </a:r>
            <a:endParaRPr lang="en-US" sz="2200" dirty="0"/>
          </a:p>
        </p:txBody>
      </p:sp>
      <p:sp>
        <p:nvSpPr>
          <p:cNvPr id="6" name="Text 4"/>
          <p:cNvSpPr/>
          <p:nvPr/>
        </p:nvSpPr>
        <p:spPr>
          <a:xfrm>
            <a:off x="1142524" y="2984183"/>
            <a:ext cx="5801916" cy="1088708"/>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Full auditability and transparency required for financial regulations like SOX and GLBA. Open source models enable complete model governance and documentation.</a:t>
            </a:r>
            <a:endParaRPr lang="en-US" sz="1750" dirty="0"/>
          </a:p>
        </p:txBody>
      </p:sp>
      <p:sp>
        <p:nvSpPr>
          <p:cNvPr id="7" name="Shape 5"/>
          <p:cNvSpPr/>
          <p:nvPr/>
        </p:nvSpPr>
        <p:spPr>
          <a:xfrm>
            <a:off x="7428548" y="2236470"/>
            <a:ext cx="6408063" cy="2456617"/>
          </a:xfrm>
          <a:prstGeom prst="roundRect">
            <a:avLst>
              <a:gd name="adj" fmla="val 5956"/>
            </a:avLst>
          </a:prstGeom>
          <a:solidFill>
            <a:srgbClr val="030303">
              <a:alpha val="75000"/>
            </a:srgbClr>
          </a:solidFill>
          <a:ln w="30480">
            <a:solidFill>
              <a:srgbClr val="FC8337"/>
            </a:solidFill>
            <a:prstDash val="solid"/>
          </a:ln>
        </p:spPr>
      </p:sp>
      <p:sp>
        <p:nvSpPr>
          <p:cNvPr id="8" name="Shape 6"/>
          <p:cNvSpPr/>
          <p:nvPr/>
        </p:nvSpPr>
        <p:spPr>
          <a:xfrm>
            <a:off x="7398067" y="2236470"/>
            <a:ext cx="121920" cy="2456617"/>
          </a:xfrm>
          <a:prstGeom prst="roundRect">
            <a:avLst>
              <a:gd name="adj" fmla="val 167442"/>
            </a:avLst>
          </a:prstGeom>
          <a:solidFill>
            <a:srgbClr val="FC8337"/>
          </a:solidFill>
          <a:ln/>
        </p:spPr>
      </p:sp>
      <p:sp>
        <p:nvSpPr>
          <p:cNvPr id="9" name="Text 7"/>
          <p:cNvSpPr/>
          <p:nvPr/>
        </p:nvSpPr>
        <p:spPr>
          <a:xfrm>
            <a:off x="7777282" y="249376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Data Sovereignty</a:t>
            </a:r>
            <a:endParaRPr lang="en-US" sz="2200" dirty="0"/>
          </a:p>
        </p:txBody>
      </p:sp>
      <p:sp>
        <p:nvSpPr>
          <p:cNvPr id="10" name="Text 8"/>
          <p:cNvSpPr/>
          <p:nvPr/>
        </p:nvSpPr>
        <p:spPr>
          <a:xfrm>
            <a:off x="7777282" y="2984183"/>
            <a:ext cx="5802035" cy="1451610"/>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Keep sensitive customer and transaction data on-premises rather than sending to third-party cloud providers. Reduces data breach risk and ensures compliance with data residency requirements.</a:t>
            </a:r>
            <a:endParaRPr lang="en-US" sz="1750" dirty="0"/>
          </a:p>
        </p:txBody>
      </p:sp>
      <p:sp>
        <p:nvSpPr>
          <p:cNvPr id="11" name="Shape 9"/>
          <p:cNvSpPr/>
          <p:nvPr/>
        </p:nvSpPr>
        <p:spPr>
          <a:xfrm>
            <a:off x="793790" y="4919901"/>
            <a:ext cx="6407944" cy="2093714"/>
          </a:xfrm>
          <a:prstGeom prst="roundRect">
            <a:avLst>
              <a:gd name="adj" fmla="val 6988"/>
            </a:avLst>
          </a:prstGeom>
          <a:solidFill>
            <a:srgbClr val="030303">
              <a:alpha val="75000"/>
            </a:srgbClr>
          </a:solidFill>
          <a:ln w="30480">
            <a:solidFill>
              <a:srgbClr val="FC8337"/>
            </a:solidFill>
            <a:prstDash val="solid"/>
          </a:ln>
        </p:spPr>
      </p:sp>
      <p:sp>
        <p:nvSpPr>
          <p:cNvPr id="12" name="Shape 10"/>
          <p:cNvSpPr/>
          <p:nvPr/>
        </p:nvSpPr>
        <p:spPr>
          <a:xfrm>
            <a:off x="763310" y="4919901"/>
            <a:ext cx="121920" cy="2093714"/>
          </a:xfrm>
          <a:prstGeom prst="roundRect">
            <a:avLst>
              <a:gd name="adj" fmla="val 167442"/>
            </a:avLst>
          </a:prstGeom>
          <a:solidFill>
            <a:srgbClr val="FC8337"/>
          </a:solidFill>
          <a:ln/>
        </p:spPr>
      </p:sp>
      <p:sp>
        <p:nvSpPr>
          <p:cNvPr id="13" name="Text 11"/>
          <p:cNvSpPr/>
          <p:nvPr/>
        </p:nvSpPr>
        <p:spPr>
          <a:xfrm>
            <a:off x="1142524" y="517719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Cost Efficiency</a:t>
            </a:r>
            <a:endParaRPr lang="en-US" sz="2200" dirty="0"/>
          </a:p>
        </p:txBody>
      </p:sp>
      <p:sp>
        <p:nvSpPr>
          <p:cNvPr id="14" name="Text 12"/>
          <p:cNvSpPr/>
          <p:nvPr/>
        </p:nvSpPr>
        <p:spPr>
          <a:xfrm>
            <a:off x="1142524" y="5667613"/>
            <a:ext cx="5801916" cy="1088708"/>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Eliminate per-token API costs and licensing fees. Deploy once and scale across the enterprise with predictable infrastructure costs.</a:t>
            </a:r>
            <a:endParaRPr lang="en-US" sz="1750" dirty="0"/>
          </a:p>
        </p:txBody>
      </p:sp>
      <p:sp>
        <p:nvSpPr>
          <p:cNvPr id="15" name="Shape 13"/>
          <p:cNvSpPr/>
          <p:nvPr/>
        </p:nvSpPr>
        <p:spPr>
          <a:xfrm>
            <a:off x="7428548" y="4919901"/>
            <a:ext cx="6408063" cy="2093714"/>
          </a:xfrm>
          <a:prstGeom prst="roundRect">
            <a:avLst>
              <a:gd name="adj" fmla="val 6988"/>
            </a:avLst>
          </a:prstGeom>
          <a:solidFill>
            <a:srgbClr val="030303">
              <a:alpha val="75000"/>
            </a:srgbClr>
          </a:solidFill>
          <a:ln w="30480">
            <a:solidFill>
              <a:srgbClr val="FC8337"/>
            </a:solidFill>
            <a:prstDash val="solid"/>
          </a:ln>
        </p:spPr>
      </p:sp>
      <p:sp>
        <p:nvSpPr>
          <p:cNvPr id="16" name="Shape 14"/>
          <p:cNvSpPr/>
          <p:nvPr/>
        </p:nvSpPr>
        <p:spPr>
          <a:xfrm>
            <a:off x="7398067" y="4919901"/>
            <a:ext cx="121920" cy="2093714"/>
          </a:xfrm>
          <a:prstGeom prst="roundRect">
            <a:avLst>
              <a:gd name="adj" fmla="val 167442"/>
            </a:avLst>
          </a:prstGeom>
          <a:solidFill>
            <a:srgbClr val="FC8337"/>
          </a:solidFill>
          <a:ln/>
        </p:spPr>
      </p:sp>
      <p:sp>
        <p:nvSpPr>
          <p:cNvPr id="17" name="Text 15"/>
          <p:cNvSpPr/>
          <p:nvPr/>
        </p:nvSpPr>
        <p:spPr>
          <a:xfrm>
            <a:off x="7777282" y="5177195"/>
            <a:ext cx="3455194"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Control and Customization</a:t>
            </a:r>
            <a:endParaRPr lang="en-US" sz="2200" dirty="0"/>
          </a:p>
        </p:txBody>
      </p:sp>
      <p:sp>
        <p:nvSpPr>
          <p:cNvPr id="18" name="Text 16"/>
          <p:cNvSpPr/>
          <p:nvPr/>
        </p:nvSpPr>
        <p:spPr>
          <a:xfrm>
            <a:off x="7777282" y="5667613"/>
            <a:ext cx="5802035" cy="1088708"/>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Fine-tune models on proprietary financial datasets. Adapt behavior to specific business rules, compliance requirements, and institutional policies.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831532"/>
            <a:ext cx="11455718" cy="566976"/>
          </a:xfrm>
          <a:prstGeom prst="rect">
            <a:avLst/>
          </a:prstGeom>
          <a:noFill/>
          <a:ln/>
        </p:spPr>
        <p:txBody>
          <a:bodyPr wrap="none" lIns="0" tIns="0" rIns="0" bIns="0" rtlCol="0" anchor="t"/>
          <a:lstStyle/>
          <a:p>
            <a:pPr marL="0" indent="0" algn="l">
              <a:lnSpc>
                <a:spcPts val="4450"/>
              </a:lnSpc>
              <a:buNone/>
            </a:pPr>
            <a:r>
              <a:rPr lang="en-US" sz="3550" dirty="0">
                <a:solidFill>
                  <a:srgbClr val="FFFFFF"/>
                </a:solidFill>
                <a:latin typeface="Saira Medium" pitchFamily="34" charset="0"/>
                <a:ea typeface="Saira Medium" pitchFamily="34" charset="-122"/>
                <a:cs typeface="Saira Medium" pitchFamily="34" charset="-120"/>
              </a:rPr>
              <a:t>Small Language Models: Purpose and Enterprise Value</a:t>
            </a:r>
            <a:endParaRPr lang="en-US" sz="3550" dirty="0"/>
          </a:p>
        </p:txBody>
      </p:sp>
      <p:sp>
        <p:nvSpPr>
          <p:cNvPr id="3" name="Text 1"/>
          <p:cNvSpPr/>
          <p:nvPr/>
        </p:nvSpPr>
        <p:spPr>
          <a:xfrm>
            <a:off x="793790" y="1852136"/>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Small Language Models (SLMs) are compact, efficient models with millions to billions of parameters—not trillions. For enterprise banking, they offer critical advantages.</a:t>
            </a:r>
            <a:endParaRPr lang="en-US" sz="1750" dirty="0"/>
          </a:p>
        </p:txBody>
      </p:sp>
      <p:sp>
        <p:nvSpPr>
          <p:cNvPr id="4" name="Text 2"/>
          <p:cNvSpPr/>
          <p:nvPr/>
        </p:nvSpPr>
        <p:spPr>
          <a:xfrm>
            <a:off x="1857256" y="3190399"/>
            <a:ext cx="2835235" cy="354330"/>
          </a:xfrm>
          <a:prstGeom prst="rect">
            <a:avLst/>
          </a:prstGeom>
          <a:noFill/>
          <a:ln/>
        </p:spPr>
        <p:txBody>
          <a:bodyPr wrap="none" lIns="0" tIns="0" rIns="0" bIns="0" rtlCol="0" anchor="t"/>
          <a:lstStyle/>
          <a:p>
            <a:pPr marL="0" indent="0" algn="r">
              <a:lnSpc>
                <a:spcPts val="2750"/>
              </a:lnSpc>
              <a:buNone/>
            </a:pPr>
            <a:r>
              <a:rPr lang="en-US" sz="2200" dirty="0">
                <a:solidFill>
                  <a:srgbClr val="E5E0DF"/>
                </a:solidFill>
                <a:latin typeface="Saira Medium" pitchFamily="34" charset="0"/>
                <a:ea typeface="Saira Medium" pitchFamily="34" charset="-122"/>
                <a:cs typeface="Saira Medium" pitchFamily="34" charset="-120"/>
              </a:rPr>
              <a:t>Speed &amp; Latency</a:t>
            </a:r>
            <a:endParaRPr lang="en-US" sz="2200" dirty="0"/>
          </a:p>
        </p:txBody>
      </p:sp>
      <p:sp>
        <p:nvSpPr>
          <p:cNvPr id="5" name="Text 3"/>
          <p:cNvSpPr/>
          <p:nvPr/>
        </p:nvSpPr>
        <p:spPr>
          <a:xfrm>
            <a:off x="793790" y="3680817"/>
            <a:ext cx="3898702" cy="1088708"/>
          </a:xfrm>
          <a:prstGeom prst="rect">
            <a:avLst/>
          </a:prstGeom>
          <a:noFill/>
          <a:ln/>
        </p:spPr>
        <p:txBody>
          <a:bodyPr wrap="square" lIns="0" tIns="0" rIns="0" bIns="0" rtlCol="0" anchor="t"/>
          <a:lstStyle/>
          <a:p>
            <a:pPr marL="0" indent="0" algn="r">
              <a:lnSpc>
                <a:spcPts val="2850"/>
              </a:lnSpc>
              <a:buNone/>
            </a:pPr>
            <a:r>
              <a:rPr lang="en-US" sz="1750" dirty="0">
                <a:solidFill>
                  <a:srgbClr val="E5E0DF"/>
                </a:solidFill>
                <a:latin typeface="Roboto" pitchFamily="34" charset="0"/>
                <a:ea typeface="Roboto" pitchFamily="34" charset="-122"/>
                <a:cs typeface="Roboto" pitchFamily="34" charset="-120"/>
              </a:rPr>
              <a:t>Real-time inference on standard hardware. Critical for customer-facing applications.</a:t>
            </a:r>
            <a:endParaRPr lang="en-US" sz="1750" dirty="0"/>
          </a:p>
        </p:txBody>
      </p:sp>
      <p:pic>
        <p:nvPicPr>
          <p:cNvPr id="6" name="Image 0" descr="preencoded.png"/>
          <p:cNvPicPr>
            <a:picLocks noChangeAspect="1"/>
          </p:cNvPicPr>
          <p:nvPr/>
        </p:nvPicPr>
        <p:blipFill>
          <a:blip r:embed="rId3"/>
          <a:stretch>
            <a:fillRect/>
          </a:stretch>
        </p:blipFill>
        <p:spPr>
          <a:xfrm>
            <a:off x="5032653" y="2833092"/>
            <a:ext cx="4564975" cy="4564975"/>
          </a:xfrm>
          <a:prstGeom prst="rect">
            <a:avLst/>
          </a:prstGeom>
        </p:spPr>
      </p:pic>
      <p:pic>
        <p:nvPicPr>
          <p:cNvPr id="7"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015633" y="3815953"/>
            <a:ext cx="339328" cy="339328"/>
          </a:xfrm>
          <a:prstGeom prst="rect">
            <a:avLst/>
          </a:prstGeom>
        </p:spPr>
      </p:pic>
      <p:sp>
        <p:nvSpPr>
          <p:cNvPr id="8" name="Text 4"/>
          <p:cNvSpPr/>
          <p:nvPr/>
        </p:nvSpPr>
        <p:spPr>
          <a:xfrm>
            <a:off x="9937790" y="337185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Infrastructure</a:t>
            </a:r>
            <a:endParaRPr lang="en-US" sz="2200" dirty="0"/>
          </a:p>
        </p:txBody>
      </p:sp>
      <p:sp>
        <p:nvSpPr>
          <p:cNvPr id="9" name="Text 5"/>
          <p:cNvSpPr/>
          <p:nvPr/>
        </p:nvSpPr>
        <p:spPr>
          <a:xfrm>
            <a:off x="9937790" y="3862268"/>
            <a:ext cx="3898821"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Deploy on commodity servers or edge devices. No GPU farms required.</a:t>
            </a:r>
            <a:endParaRPr lang="en-US" sz="1750" dirty="0"/>
          </a:p>
        </p:txBody>
      </p:sp>
      <p:pic>
        <p:nvPicPr>
          <p:cNvPr id="10" name="Image 2" descr="preencoded.png"/>
          <p:cNvPicPr>
            <a:picLocks noChangeAspect="1"/>
          </p:cNvPicPr>
          <p:nvPr/>
        </p:nvPicPr>
        <p:blipFill>
          <a:blip r:embed="rId6"/>
          <a:stretch>
            <a:fillRect/>
          </a:stretch>
        </p:blipFill>
        <p:spPr>
          <a:xfrm>
            <a:off x="5032653" y="2833092"/>
            <a:ext cx="4564975" cy="4564975"/>
          </a:xfrm>
          <a:prstGeom prst="rect">
            <a:avLst/>
          </a:prstGeom>
        </p:spPr>
      </p:pic>
      <p:pic>
        <p:nvPicPr>
          <p:cNvPr id="11" name="Image 3"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275201" y="3815953"/>
            <a:ext cx="339328" cy="339328"/>
          </a:xfrm>
          <a:prstGeom prst="rect">
            <a:avLst/>
          </a:prstGeom>
        </p:spPr>
      </p:pic>
      <p:sp>
        <p:nvSpPr>
          <p:cNvPr id="12" name="Text 6"/>
          <p:cNvSpPr/>
          <p:nvPr/>
        </p:nvSpPr>
        <p:spPr>
          <a:xfrm>
            <a:off x="9937790" y="582441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Security</a:t>
            </a:r>
            <a:endParaRPr lang="en-US" sz="2200" dirty="0"/>
          </a:p>
        </p:txBody>
      </p:sp>
      <p:sp>
        <p:nvSpPr>
          <p:cNvPr id="13" name="Text 7"/>
          <p:cNvSpPr/>
          <p:nvPr/>
        </p:nvSpPr>
        <p:spPr>
          <a:xfrm>
            <a:off x="9937790" y="6314837"/>
            <a:ext cx="3898821"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Smaller attack surface. Easier to audit, harden, and certify for compliance.</a:t>
            </a:r>
            <a:endParaRPr lang="en-US" sz="1750" dirty="0"/>
          </a:p>
        </p:txBody>
      </p:sp>
      <p:pic>
        <p:nvPicPr>
          <p:cNvPr id="14" name="Image 4" descr="preencoded.png"/>
          <p:cNvPicPr>
            <a:picLocks noChangeAspect="1"/>
          </p:cNvPicPr>
          <p:nvPr/>
        </p:nvPicPr>
        <p:blipFill>
          <a:blip r:embed="rId9"/>
          <a:stretch>
            <a:fillRect/>
          </a:stretch>
        </p:blipFill>
        <p:spPr>
          <a:xfrm>
            <a:off x="5032653" y="2833092"/>
            <a:ext cx="4564975" cy="4564975"/>
          </a:xfrm>
          <a:prstGeom prst="rect">
            <a:avLst/>
          </a:prstGeom>
        </p:spPr>
      </p:pic>
      <p:pic>
        <p:nvPicPr>
          <p:cNvPr id="15" name="Image 5" descr="preencoded.png"/>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275201" y="6075521"/>
            <a:ext cx="339328" cy="339328"/>
          </a:xfrm>
          <a:prstGeom prst="rect">
            <a:avLst/>
          </a:prstGeom>
        </p:spPr>
      </p:pic>
      <p:sp>
        <p:nvSpPr>
          <p:cNvPr id="16" name="Text 8"/>
          <p:cNvSpPr/>
          <p:nvPr/>
        </p:nvSpPr>
        <p:spPr>
          <a:xfrm>
            <a:off x="1857256" y="5824418"/>
            <a:ext cx="2835235" cy="354330"/>
          </a:xfrm>
          <a:prstGeom prst="rect">
            <a:avLst/>
          </a:prstGeom>
          <a:noFill/>
          <a:ln/>
        </p:spPr>
        <p:txBody>
          <a:bodyPr wrap="none" lIns="0" tIns="0" rIns="0" bIns="0" rtlCol="0" anchor="t"/>
          <a:lstStyle/>
          <a:p>
            <a:pPr marL="0" indent="0" algn="r">
              <a:lnSpc>
                <a:spcPts val="2750"/>
              </a:lnSpc>
              <a:buNone/>
            </a:pPr>
            <a:r>
              <a:rPr lang="en-US" sz="2200" dirty="0">
                <a:solidFill>
                  <a:srgbClr val="E5E0DF"/>
                </a:solidFill>
                <a:latin typeface="Saira Medium" pitchFamily="34" charset="0"/>
                <a:ea typeface="Saira Medium" pitchFamily="34" charset="-122"/>
                <a:cs typeface="Saira Medium" pitchFamily="34" charset="-120"/>
              </a:rPr>
              <a:t>Economics</a:t>
            </a:r>
            <a:endParaRPr lang="en-US" sz="2200" dirty="0"/>
          </a:p>
        </p:txBody>
      </p:sp>
      <p:sp>
        <p:nvSpPr>
          <p:cNvPr id="17" name="Text 9"/>
          <p:cNvSpPr/>
          <p:nvPr/>
        </p:nvSpPr>
        <p:spPr>
          <a:xfrm>
            <a:off x="793790" y="6314837"/>
            <a:ext cx="3898702" cy="725805"/>
          </a:xfrm>
          <a:prstGeom prst="rect">
            <a:avLst/>
          </a:prstGeom>
          <a:noFill/>
          <a:ln/>
        </p:spPr>
        <p:txBody>
          <a:bodyPr wrap="square" lIns="0" tIns="0" rIns="0" bIns="0" rtlCol="0" anchor="t"/>
          <a:lstStyle/>
          <a:p>
            <a:pPr marL="0" indent="0" algn="r">
              <a:lnSpc>
                <a:spcPts val="2850"/>
              </a:lnSpc>
              <a:buNone/>
            </a:pPr>
            <a:r>
              <a:rPr lang="en-US" sz="1750" dirty="0">
                <a:solidFill>
                  <a:srgbClr val="E5E0DF"/>
                </a:solidFill>
                <a:latin typeface="Roboto" pitchFamily="34" charset="0"/>
                <a:ea typeface="Roboto" pitchFamily="34" charset="-122"/>
                <a:cs typeface="Roboto" pitchFamily="34" charset="-120"/>
              </a:rPr>
              <a:t>Dramatically lower operational costs. Feasible for high-volume applications.</a:t>
            </a:r>
            <a:endParaRPr lang="en-US" sz="1750" dirty="0"/>
          </a:p>
        </p:txBody>
      </p:sp>
      <p:pic>
        <p:nvPicPr>
          <p:cNvPr id="18" name="Image 6" descr="preencoded.png"/>
          <p:cNvPicPr>
            <a:picLocks noChangeAspect="1"/>
          </p:cNvPicPr>
          <p:nvPr/>
        </p:nvPicPr>
        <p:blipFill>
          <a:blip r:embed="rId12"/>
          <a:stretch>
            <a:fillRect/>
          </a:stretch>
        </p:blipFill>
        <p:spPr>
          <a:xfrm>
            <a:off x="5032653" y="2833092"/>
            <a:ext cx="4564975" cy="4564975"/>
          </a:xfrm>
          <a:prstGeom prst="rect">
            <a:avLst/>
          </a:prstGeom>
        </p:spPr>
      </p:pic>
      <p:pic>
        <p:nvPicPr>
          <p:cNvPr id="19" name="Image 7" descr="preencoded.png"/>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6015633" y="6075521"/>
            <a:ext cx="339328" cy="33932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3" name="Text 0"/>
          <p:cNvSpPr/>
          <p:nvPr/>
        </p:nvSpPr>
        <p:spPr>
          <a:xfrm>
            <a:off x="793790" y="4715947"/>
            <a:ext cx="9877544" cy="566976"/>
          </a:xfrm>
          <a:prstGeom prst="rect">
            <a:avLst/>
          </a:prstGeom>
          <a:noFill/>
          <a:ln/>
        </p:spPr>
        <p:txBody>
          <a:bodyPr wrap="none" lIns="0" tIns="0" rIns="0" bIns="0" rtlCol="0" anchor="t"/>
          <a:lstStyle/>
          <a:p>
            <a:pPr marL="0" indent="0" algn="l">
              <a:lnSpc>
                <a:spcPts val="4450"/>
              </a:lnSpc>
              <a:buNone/>
            </a:pPr>
            <a:r>
              <a:rPr lang="en-US" sz="3550" dirty="0">
                <a:solidFill>
                  <a:srgbClr val="FFFFFF"/>
                </a:solidFill>
                <a:latin typeface="Saira Medium" pitchFamily="34" charset="0"/>
                <a:ea typeface="Saira Medium" pitchFamily="34" charset="-122"/>
                <a:cs typeface="Saira Medium" pitchFamily="34" charset="-120"/>
              </a:rPr>
              <a:t>Voice Analytics in Action: RVoice Product Demo</a:t>
            </a:r>
            <a:endParaRPr lang="en-US" sz="3550" dirty="0"/>
          </a:p>
        </p:txBody>
      </p:sp>
      <p:sp>
        <p:nvSpPr>
          <p:cNvPr id="4" name="Text 1"/>
          <p:cNvSpPr/>
          <p:nvPr/>
        </p:nvSpPr>
        <p:spPr>
          <a:xfrm>
            <a:off x="793790" y="5623084"/>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RVoice analyzes customer interactions—feedback, complaints, surveys—extracting insights from unstructured voice and text data. Previously, this required multiple specialized models and couldn't generate emergent insights.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44441"/>
            <a:ext cx="5166479" cy="566976"/>
          </a:xfrm>
          <a:prstGeom prst="rect">
            <a:avLst/>
          </a:prstGeom>
          <a:noFill/>
          <a:ln/>
        </p:spPr>
        <p:txBody>
          <a:bodyPr wrap="none" lIns="0" tIns="0" rIns="0" bIns="0" rtlCol="0" anchor="t"/>
          <a:lstStyle/>
          <a:p>
            <a:pPr marL="0" indent="0" algn="l">
              <a:lnSpc>
                <a:spcPts val="4450"/>
              </a:lnSpc>
              <a:buNone/>
            </a:pPr>
            <a:r>
              <a:rPr lang="en-US" sz="3550" dirty="0">
                <a:solidFill>
                  <a:srgbClr val="FFFFFF"/>
                </a:solidFill>
                <a:latin typeface="Saira Medium" pitchFamily="34" charset="0"/>
                <a:ea typeface="Saira Medium" pitchFamily="34" charset="-122"/>
                <a:cs typeface="Saira Medium" pitchFamily="34" charset="-120"/>
              </a:rPr>
              <a:t>RVoice: Before and After</a:t>
            </a:r>
            <a:endParaRPr lang="en-US" sz="3550" dirty="0"/>
          </a:p>
        </p:txBody>
      </p:sp>
      <p:sp>
        <p:nvSpPr>
          <p:cNvPr id="4" name="Text 1"/>
          <p:cNvSpPr/>
          <p:nvPr/>
        </p:nvSpPr>
        <p:spPr>
          <a:xfrm>
            <a:off x="6280190" y="237839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Saira Medium" pitchFamily="34" charset="0"/>
                <a:ea typeface="Saira Medium" pitchFamily="34" charset="-122"/>
                <a:cs typeface="Saira Medium" pitchFamily="34" charset="-120"/>
              </a:rPr>
              <a:t>Traditional Approach</a:t>
            </a:r>
            <a:endParaRPr lang="en-US" sz="2200" dirty="0"/>
          </a:p>
        </p:txBody>
      </p:sp>
      <p:sp>
        <p:nvSpPr>
          <p:cNvPr id="5" name="Text 2"/>
          <p:cNvSpPr/>
          <p:nvPr/>
        </p:nvSpPr>
        <p:spPr>
          <a:xfrm>
            <a:off x="6280190" y="2959537"/>
            <a:ext cx="35015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Rule-based NLP for specific tasks</a:t>
            </a:r>
            <a:endParaRPr lang="en-US" sz="1750" dirty="0"/>
          </a:p>
        </p:txBody>
      </p:sp>
      <p:sp>
        <p:nvSpPr>
          <p:cNvPr id="6" name="Text 3"/>
          <p:cNvSpPr/>
          <p:nvPr/>
        </p:nvSpPr>
        <p:spPr>
          <a:xfrm>
            <a:off x="6280190" y="3764637"/>
            <a:ext cx="35015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Separate models for each insight type</a:t>
            </a:r>
            <a:endParaRPr lang="en-US" sz="1750" dirty="0"/>
          </a:p>
        </p:txBody>
      </p:sp>
      <p:sp>
        <p:nvSpPr>
          <p:cNvPr id="7" name="Text 4"/>
          <p:cNvSpPr/>
          <p:nvPr/>
        </p:nvSpPr>
        <p:spPr>
          <a:xfrm>
            <a:off x="6280190" y="4569738"/>
            <a:ext cx="35015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Cannot summarize or infer themes</a:t>
            </a:r>
            <a:endParaRPr lang="en-US" sz="1750" dirty="0"/>
          </a:p>
        </p:txBody>
      </p:sp>
      <p:sp>
        <p:nvSpPr>
          <p:cNvPr id="8" name="Text 5"/>
          <p:cNvSpPr/>
          <p:nvPr/>
        </p:nvSpPr>
        <p:spPr>
          <a:xfrm>
            <a:off x="6280190" y="5374838"/>
            <a:ext cx="35015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Limited to explicit content</a:t>
            </a:r>
            <a:endParaRPr lang="en-US" sz="1750" dirty="0"/>
          </a:p>
        </p:txBody>
      </p:sp>
      <p:sp>
        <p:nvSpPr>
          <p:cNvPr id="9" name="Text 6"/>
          <p:cNvSpPr/>
          <p:nvPr/>
        </p:nvSpPr>
        <p:spPr>
          <a:xfrm>
            <a:off x="6280190" y="5817037"/>
            <a:ext cx="35015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High maintenance, low accuracy</a:t>
            </a:r>
            <a:endParaRPr lang="en-US" sz="1750" dirty="0"/>
          </a:p>
        </p:txBody>
      </p:sp>
      <p:sp>
        <p:nvSpPr>
          <p:cNvPr id="10" name="Text 7"/>
          <p:cNvSpPr/>
          <p:nvPr/>
        </p:nvSpPr>
        <p:spPr>
          <a:xfrm>
            <a:off x="10342721" y="237839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Saira Medium" pitchFamily="34" charset="0"/>
                <a:ea typeface="Saira Medium" pitchFamily="34" charset="-122"/>
                <a:cs typeface="Saira Medium" pitchFamily="34" charset="-120"/>
              </a:rPr>
              <a:t>With Fine-Tuned SLM</a:t>
            </a:r>
            <a:endParaRPr lang="en-US" sz="2200" dirty="0"/>
          </a:p>
        </p:txBody>
      </p:sp>
      <p:sp>
        <p:nvSpPr>
          <p:cNvPr id="11" name="Text 8"/>
          <p:cNvSpPr/>
          <p:nvPr/>
        </p:nvSpPr>
        <p:spPr>
          <a:xfrm>
            <a:off x="10342721" y="2959537"/>
            <a:ext cx="35015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Single unified model handles multiple tasks</a:t>
            </a:r>
            <a:endParaRPr lang="en-US" sz="1750" dirty="0"/>
          </a:p>
        </p:txBody>
      </p:sp>
      <p:sp>
        <p:nvSpPr>
          <p:cNvPr id="12" name="Text 9"/>
          <p:cNvSpPr/>
          <p:nvPr/>
        </p:nvSpPr>
        <p:spPr>
          <a:xfrm>
            <a:off x="10342721" y="3764637"/>
            <a:ext cx="35015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Generates summaries, themes, and insights</a:t>
            </a:r>
            <a:endParaRPr lang="en-US" sz="1750" dirty="0"/>
          </a:p>
        </p:txBody>
      </p:sp>
      <p:sp>
        <p:nvSpPr>
          <p:cNvPr id="13" name="Text 10"/>
          <p:cNvSpPr/>
          <p:nvPr/>
        </p:nvSpPr>
        <p:spPr>
          <a:xfrm>
            <a:off x="10342721" y="4569738"/>
            <a:ext cx="35015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Infers implicit meaning from context</a:t>
            </a:r>
            <a:endParaRPr lang="en-US" sz="1750" dirty="0"/>
          </a:p>
        </p:txBody>
      </p:sp>
      <p:sp>
        <p:nvSpPr>
          <p:cNvPr id="14" name="Text 11"/>
          <p:cNvSpPr/>
          <p:nvPr/>
        </p:nvSpPr>
        <p:spPr>
          <a:xfrm>
            <a:off x="10342721" y="5374838"/>
            <a:ext cx="35015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Trained on few examples, faster adaptation</a:t>
            </a:r>
            <a:endParaRPr lang="en-US" sz="1750" dirty="0"/>
          </a:p>
        </p:txBody>
      </p:sp>
      <p:sp>
        <p:nvSpPr>
          <p:cNvPr id="15" name="Text 12"/>
          <p:cNvSpPr/>
          <p:nvPr/>
        </p:nvSpPr>
        <p:spPr>
          <a:xfrm>
            <a:off x="10342721" y="6179939"/>
            <a:ext cx="35015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Lower cost, higher accuracy, faster time-to-value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747474"/>
            <a:ext cx="9168646" cy="566976"/>
          </a:xfrm>
          <a:prstGeom prst="rect">
            <a:avLst/>
          </a:prstGeom>
          <a:noFill/>
          <a:ln/>
        </p:spPr>
        <p:txBody>
          <a:bodyPr wrap="none" lIns="0" tIns="0" rIns="0" bIns="0" rtlCol="0" anchor="t"/>
          <a:lstStyle/>
          <a:p>
            <a:pPr marL="0" indent="0" algn="l">
              <a:lnSpc>
                <a:spcPts val="4450"/>
              </a:lnSpc>
              <a:buNone/>
            </a:pPr>
            <a:r>
              <a:rPr lang="en-US" sz="3550" dirty="0">
                <a:solidFill>
                  <a:srgbClr val="FFFFFF"/>
                </a:solidFill>
                <a:latin typeface="Saira Medium" pitchFamily="34" charset="0"/>
                <a:ea typeface="Saira Medium" pitchFamily="34" charset="-122"/>
                <a:cs typeface="Saira Medium" pitchFamily="34" charset="-120"/>
              </a:rPr>
              <a:t>SLMs vs. Large Models: The Case for RVoice</a:t>
            </a:r>
            <a:endParaRPr lang="en-US" sz="3550" dirty="0"/>
          </a:p>
        </p:txBody>
      </p:sp>
      <p:sp>
        <p:nvSpPr>
          <p:cNvPr id="3" name="Shape 1"/>
          <p:cNvSpPr/>
          <p:nvPr/>
        </p:nvSpPr>
        <p:spPr>
          <a:xfrm>
            <a:off x="793790" y="2108240"/>
            <a:ext cx="6407944" cy="2403396"/>
          </a:xfrm>
          <a:prstGeom prst="roundRect">
            <a:avLst>
              <a:gd name="adj" fmla="val 6087"/>
            </a:avLst>
          </a:prstGeom>
          <a:solidFill>
            <a:srgbClr val="030303">
              <a:alpha val="75000"/>
            </a:srgbClr>
          </a:solidFill>
          <a:ln/>
        </p:spPr>
      </p:sp>
      <p:sp>
        <p:nvSpPr>
          <p:cNvPr id="4" name="Shape 2"/>
          <p:cNvSpPr/>
          <p:nvPr/>
        </p:nvSpPr>
        <p:spPr>
          <a:xfrm>
            <a:off x="793790" y="2077760"/>
            <a:ext cx="6407944" cy="121920"/>
          </a:xfrm>
          <a:prstGeom prst="roundRect">
            <a:avLst>
              <a:gd name="adj" fmla="val 167442"/>
            </a:avLst>
          </a:prstGeom>
          <a:solidFill>
            <a:srgbClr val="FC8337"/>
          </a:solidFill>
          <a:ln/>
        </p:spPr>
      </p:sp>
      <p:sp>
        <p:nvSpPr>
          <p:cNvPr id="5" name="Shape 3"/>
          <p:cNvSpPr/>
          <p:nvPr/>
        </p:nvSpPr>
        <p:spPr>
          <a:xfrm>
            <a:off x="3657540" y="1768078"/>
            <a:ext cx="680442" cy="680442"/>
          </a:xfrm>
          <a:prstGeom prst="roundRect">
            <a:avLst>
              <a:gd name="adj" fmla="val 134383"/>
            </a:avLst>
          </a:prstGeom>
          <a:solidFill>
            <a:srgbClr val="FC8337"/>
          </a:solidFill>
          <a:ln/>
        </p:spPr>
      </p:sp>
      <p:sp>
        <p:nvSpPr>
          <p:cNvPr id="6" name="Text 4"/>
          <p:cNvSpPr/>
          <p:nvPr/>
        </p:nvSpPr>
        <p:spPr>
          <a:xfrm>
            <a:off x="3861614" y="1938218"/>
            <a:ext cx="272177" cy="340162"/>
          </a:xfrm>
          <a:prstGeom prst="rect">
            <a:avLst/>
          </a:prstGeom>
          <a:noFill/>
          <a:ln/>
        </p:spPr>
        <p:txBody>
          <a:bodyPr wrap="none" lIns="0" tIns="0" rIns="0" bIns="0" rtlCol="0" anchor="t"/>
          <a:lstStyle/>
          <a:p>
            <a:pPr marL="0" indent="0" algn="l">
              <a:lnSpc>
                <a:spcPts val="3400"/>
              </a:lnSpc>
              <a:buNone/>
            </a:pPr>
            <a:r>
              <a:rPr lang="en-US" sz="2100" dirty="0">
                <a:solidFill>
                  <a:srgbClr val="000000"/>
                </a:solidFill>
                <a:latin typeface="Saira Medium" pitchFamily="34" charset="0"/>
                <a:ea typeface="Saira Medium" pitchFamily="34" charset="-122"/>
                <a:cs typeface="Saira Medium" pitchFamily="34" charset="-120"/>
              </a:rPr>
              <a:t>1</a:t>
            </a:r>
            <a:endParaRPr lang="en-US" sz="2100" dirty="0"/>
          </a:p>
        </p:txBody>
      </p:sp>
      <p:sp>
        <p:nvSpPr>
          <p:cNvPr id="7" name="Text 5"/>
          <p:cNvSpPr/>
          <p:nvPr/>
        </p:nvSpPr>
        <p:spPr>
          <a:xfrm>
            <a:off x="1051084" y="26752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Latency &amp; Cost</a:t>
            </a:r>
            <a:endParaRPr lang="en-US" sz="2200" dirty="0"/>
          </a:p>
        </p:txBody>
      </p:sp>
      <p:sp>
        <p:nvSpPr>
          <p:cNvPr id="8" name="Text 6"/>
          <p:cNvSpPr/>
          <p:nvPr/>
        </p:nvSpPr>
        <p:spPr>
          <a:xfrm>
            <a:off x="1051084" y="3165634"/>
            <a:ext cx="5893356" cy="1088708"/>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LLMs require cloud APIs with high per-call costs. SLMs run locally in milliseconds at near-zero marginal cost for high-volume customer interactions.</a:t>
            </a:r>
            <a:endParaRPr lang="en-US" sz="1750" dirty="0"/>
          </a:p>
        </p:txBody>
      </p:sp>
      <p:sp>
        <p:nvSpPr>
          <p:cNvPr id="9" name="Shape 7"/>
          <p:cNvSpPr/>
          <p:nvPr/>
        </p:nvSpPr>
        <p:spPr>
          <a:xfrm>
            <a:off x="7428548" y="2108240"/>
            <a:ext cx="6408063" cy="2403396"/>
          </a:xfrm>
          <a:prstGeom prst="roundRect">
            <a:avLst>
              <a:gd name="adj" fmla="val 6087"/>
            </a:avLst>
          </a:prstGeom>
          <a:solidFill>
            <a:srgbClr val="030303">
              <a:alpha val="75000"/>
            </a:srgbClr>
          </a:solidFill>
          <a:ln/>
        </p:spPr>
      </p:sp>
      <p:sp>
        <p:nvSpPr>
          <p:cNvPr id="10" name="Shape 8"/>
          <p:cNvSpPr/>
          <p:nvPr/>
        </p:nvSpPr>
        <p:spPr>
          <a:xfrm>
            <a:off x="7428548" y="2077760"/>
            <a:ext cx="6408063" cy="121920"/>
          </a:xfrm>
          <a:prstGeom prst="roundRect">
            <a:avLst>
              <a:gd name="adj" fmla="val 167442"/>
            </a:avLst>
          </a:prstGeom>
          <a:solidFill>
            <a:srgbClr val="FC8337"/>
          </a:solidFill>
          <a:ln/>
        </p:spPr>
      </p:sp>
      <p:sp>
        <p:nvSpPr>
          <p:cNvPr id="11" name="Shape 9"/>
          <p:cNvSpPr/>
          <p:nvPr/>
        </p:nvSpPr>
        <p:spPr>
          <a:xfrm>
            <a:off x="10292298" y="1768078"/>
            <a:ext cx="680442" cy="680442"/>
          </a:xfrm>
          <a:prstGeom prst="roundRect">
            <a:avLst>
              <a:gd name="adj" fmla="val 134383"/>
            </a:avLst>
          </a:prstGeom>
          <a:solidFill>
            <a:srgbClr val="FC8337"/>
          </a:solidFill>
          <a:ln/>
        </p:spPr>
      </p:sp>
      <p:sp>
        <p:nvSpPr>
          <p:cNvPr id="12" name="Text 10"/>
          <p:cNvSpPr/>
          <p:nvPr/>
        </p:nvSpPr>
        <p:spPr>
          <a:xfrm>
            <a:off x="10496371" y="1938218"/>
            <a:ext cx="272177" cy="340162"/>
          </a:xfrm>
          <a:prstGeom prst="rect">
            <a:avLst/>
          </a:prstGeom>
          <a:noFill/>
          <a:ln/>
        </p:spPr>
        <p:txBody>
          <a:bodyPr wrap="none" lIns="0" tIns="0" rIns="0" bIns="0" rtlCol="0" anchor="t"/>
          <a:lstStyle/>
          <a:p>
            <a:pPr marL="0" indent="0" algn="l">
              <a:lnSpc>
                <a:spcPts val="3400"/>
              </a:lnSpc>
              <a:buNone/>
            </a:pPr>
            <a:r>
              <a:rPr lang="en-US" sz="2100" dirty="0">
                <a:solidFill>
                  <a:srgbClr val="000000"/>
                </a:solidFill>
                <a:latin typeface="Saira Medium" pitchFamily="34" charset="0"/>
                <a:ea typeface="Saira Medium" pitchFamily="34" charset="-122"/>
                <a:cs typeface="Saira Medium" pitchFamily="34" charset="-120"/>
              </a:rPr>
              <a:t>2</a:t>
            </a:r>
            <a:endParaRPr lang="en-US" sz="2100" dirty="0"/>
          </a:p>
        </p:txBody>
      </p:sp>
      <p:sp>
        <p:nvSpPr>
          <p:cNvPr id="13" name="Text 11"/>
          <p:cNvSpPr/>
          <p:nvPr/>
        </p:nvSpPr>
        <p:spPr>
          <a:xfrm>
            <a:off x="7685842" y="26752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Data Privacy</a:t>
            </a:r>
            <a:endParaRPr lang="en-US" sz="2200" dirty="0"/>
          </a:p>
        </p:txBody>
      </p:sp>
      <p:sp>
        <p:nvSpPr>
          <p:cNvPr id="14" name="Text 12"/>
          <p:cNvSpPr/>
          <p:nvPr/>
        </p:nvSpPr>
        <p:spPr>
          <a:xfrm>
            <a:off x="7685842" y="3165634"/>
            <a:ext cx="5893475" cy="1088708"/>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Sensitive customer transcripts never leave your infrastructure. SLMs run on-premises, meeting regulatory and compliance requirements.</a:t>
            </a:r>
            <a:endParaRPr lang="en-US" sz="1750" dirty="0"/>
          </a:p>
        </p:txBody>
      </p:sp>
      <p:sp>
        <p:nvSpPr>
          <p:cNvPr id="15" name="Shape 13"/>
          <p:cNvSpPr/>
          <p:nvPr/>
        </p:nvSpPr>
        <p:spPr>
          <a:xfrm>
            <a:off x="793790" y="5078611"/>
            <a:ext cx="6407944" cy="2403396"/>
          </a:xfrm>
          <a:prstGeom prst="roundRect">
            <a:avLst>
              <a:gd name="adj" fmla="val 6087"/>
            </a:avLst>
          </a:prstGeom>
          <a:solidFill>
            <a:srgbClr val="030303">
              <a:alpha val="75000"/>
            </a:srgbClr>
          </a:solidFill>
          <a:ln/>
        </p:spPr>
      </p:sp>
      <p:sp>
        <p:nvSpPr>
          <p:cNvPr id="16" name="Shape 14"/>
          <p:cNvSpPr/>
          <p:nvPr/>
        </p:nvSpPr>
        <p:spPr>
          <a:xfrm>
            <a:off x="793790" y="5048131"/>
            <a:ext cx="6407944" cy="121920"/>
          </a:xfrm>
          <a:prstGeom prst="roundRect">
            <a:avLst>
              <a:gd name="adj" fmla="val 167442"/>
            </a:avLst>
          </a:prstGeom>
          <a:solidFill>
            <a:srgbClr val="FC8337"/>
          </a:solidFill>
          <a:ln/>
        </p:spPr>
      </p:sp>
      <p:sp>
        <p:nvSpPr>
          <p:cNvPr id="17" name="Shape 15"/>
          <p:cNvSpPr/>
          <p:nvPr/>
        </p:nvSpPr>
        <p:spPr>
          <a:xfrm>
            <a:off x="3657540" y="4738449"/>
            <a:ext cx="680442" cy="680442"/>
          </a:xfrm>
          <a:prstGeom prst="roundRect">
            <a:avLst>
              <a:gd name="adj" fmla="val 134383"/>
            </a:avLst>
          </a:prstGeom>
          <a:solidFill>
            <a:srgbClr val="FC8337"/>
          </a:solidFill>
          <a:ln/>
        </p:spPr>
      </p:sp>
      <p:sp>
        <p:nvSpPr>
          <p:cNvPr id="18" name="Text 16"/>
          <p:cNvSpPr/>
          <p:nvPr/>
        </p:nvSpPr>
        <p:spPr>
          <a:xfrm>
            <a:off x="3861614" y="4908590"/>
            <a:ext cx="272177" cy="340162"/>
          </a:xfrm>
          <a:prstGeom prst="rect">
            <a:avLst/>
          </a:prstGeom>
          <a:noFill/>
          <a:ln/>
        </p:spPr>
        <p:txBody>
          <a:bodyPr wrap="none" lIns="0" tIns="0" rIns="0" bIns="0" rtlCol="0" anchor="t"/>
          <a:lstStyle/>
          <a:p>
            <a:pPr marL="0" indent="0" algn="l">
              <a:lnSpc>
                <a:spcPts val="3400"/>
              </a:lnSpc>
              <a:buNone/>
            </a:pPr>
            <a:r>
              <a:rPr lang="en-US" sz="2100" dirty="0">
                <a:solidFill>
                  <a:srgbClr val="000000"/>
                </a:solidFill>
                <a:latin typeface="Saira Medium" pitchFamily="34" charset="0"/>
                <a:ea typeface="Saira Medium" pitchFamily="34" charset="-122"/>
                <a:cs typeface="Saira Medium" pitchFamily="34" charset="-120"/>
              </a:rPr>
              <a:t>3</a:t>
            </a:r>
            <a:endParaRPr lang="en-US" sz="2100" dirty="0"/>
          </a:p>
        </p:txBody>
      </p:sp>
      <p:sp>
        <p:nvSpPr>
          <p:cNvPr id="19" name="Text 17"/>
          <p:cNvSpPr/>
          <p:nvPr/>
        </p:nvSpPr>
        <p:spPr>
          <a:xfrm>
            <a:off x="1051084" y="5645587"/>
            <a:ext cx="2921556"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Fine-Tuning Efficiency</a:t>
            </a:r>
            <a:endParaRPr lang="en-US" sz="2200" dirty="0"/>
          </a:p>
        </p:txBody>
      </p:sp>
      <p:sp>
        <p:nvSpPr>
          <p:cNvPr id="20" name="Text 18"/>
          <p:cNvSpPr/>
          <p:nvPr/>
        </p:nvSpPr>
        <p:spPr>
          <a:xfrm>
            <a:off x="1051084" y="6136005"/>
            <a:ext cx="5893356" cy="1088708"/>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Adapt SLMs with minimal labeled examples. LLMs require massive datasets and expensive retraining. SLMs learn your domain in days, not months.</a:t>
            </a:r>
            <a:endParaRPr lang="en-US" sz="1750" dirty="0"/>
          </a:p>
        </p:txBody>
      </p:sp>
      <p:sp>
        <p:nvSpPr>
          <p:cNvPr id="21" name="Shape 19"/>
          <p:cNvSpPr/>
          <p:nvPr/>
        </p:nvSpPr>
        <p:spPr>
          <a:xfrm>
            <a:off x="7428548" y="5078611"/>
            <a:ext cx="6408063" cy="2403396"/>
          </a:xfrm>
          <a:prstGeom prst="roundRect">
            <a:avLst>
              <a:gd name="adj" fmla="val 6087"/>
            </a:avLst>
          </a:prstGeom>
          <a:solidFill>
            <a:srgbClr val="030303">
              <a:alpha val="75000"/>
            </a:srgbClr>
          </a:solidFill>
          <a:ln/>
        </p:spPr>
      </p:sp>
      <p:sp>
        <p:nvSpPr>
          <p:cNvPr id="22" name="Shape 20"/>
          <p:cNvSpPr/>
          <p:nvPr/>
        </p:nvSpPr>
        <p:spPr>
          <a:xfrm>
            <a:off x="7428548" y="5048131"/>
            <a:ext cx="6408063" cy="121920"/>
          </a:xfrm>
          <a:prstGeom prst="roundRect">
            <a:avLst>
              <a:gd name="adj" fmla="val 167442"/>
            </a:avLst>
          </a:prstGeom>
          <a:solidFill>
            <a:srgbClr val="FC8337"/>
          </a:solidFill>
          <a:ln/>
        </p:spPr>
      </p:sp>
      <p:sp>
        <p:nvSpPr>
          <p:cNvPr id="23" name="Shape 21"/>
          <p:cNvSpPr/>
          <p:nvPr/>
        </p:nvSpPr>
        <p:spPr>
          <a:xfrm>
            <a:off x="10292298" y="4738449"/>
            <a:ext cx="680442" cy="680442"/>
          </a:xfrm>
          <a:prstGeom prst="roundRect">
            <a:avLst>
              <a:gd name="adj" fmla="val 134383"/>
            </a:avLst>
          </a:prstGeom>
          <a:solidFill>
            <a:srgbClr val="FC8337"/>
          </a:solidFill>
          <a:ln/>
        </p:spPr>
      </p:sp>
      <p:sp>
        <p:nvSpPr>
          <p:cNvPr id="24" name="Text 22"/>
          <p:cNvSpPr/>
          <p:nvPr/>
        </p:nvSpPr>
        <p:spPr>
          <a:xfrm>
            <a:off x="10496371" y="4908590"/>
            <a:ext cx="272177" cy="340162"/>
          </a:xfrm>
          <a:prstGeom prst="rect">
            <a:avLst/>
          </a:prstGeom>
          <a:noFill/>
          <a:ln/>
        </p:spPr>
        <p:txBody>
          <a:bodyPr wrap="none" lIns="0" tIns="0" rIns="0" bIns="0" rtlCol="0" anchor="t"/>
          <a:lstStyle/>
          <a:p>
            <a:pPr marL="0" indent="0" algn="l">
              <a:lnSpc>
                <a:spcPts val="3400"/>
              </a:lnSpc>
              <a:buNone/>
            </a:pPr>
            <a:r>
              <a:rPr lang="en-US" sz="2100" dirty="0">
                <a:solidFill>
                  <a:srgbClr val="000000"/>
                </a:solidFill>
                <a:latin typeface="Saira Medium" pitchFamily="34" charset="0"/>
                <a:ea typeface="Saira Medium" pitchFamily="34" charset="-122"/>
                <a:cs typeface="Saira Medium" pitchFamily="34" charset="-120"/>
              </a:rPr>
              <a:t>4</a:t>
            </a:r>
            <a:endParaRPr lang="en-US" sz="2100" dirty="0"/>
          </a:p>
        </p:txBody>
      </p:sp>
      <p:sp>
        <p:nvSpPr>
          <p:cNvPr id="25" name="Text 23"/>
          <p:cNvSpPr/>
          <p:nvPr/>
        </p:nvSpPr>
        <p:spPr>
          <a:xfrm>
            <a:off x="7685842" y="564558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Predictability</a:t>
            </a:r>
            <a:endParaRPr lang="en-US" sz="2200" dirty="0"/>
          </a:p>
        </p:txBody>
      </p:sp>
      <p:sp>
        <p:nvSpPr>
          <p:cNvPr id="26" name="Text 24"/>
          <p:cNvSpPr/>
          <p:nvPr/>
        </p:nvSpPr>
        <p:spPr>
          <a:xfrm>
            <a:off x="7685842" y="6136005"/>
            <a:ext cx="5893475" cy="1088708"/>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Smaller models are easier to validate, audit, and explain. Critical for compliance reviews and risk management in financial institutions.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955238"/>
            <a:ext cx="7325797" cy="425291"/>
          </a:xfrm>
          <a:prstGeom prst="rect">
            <a:avLst/>
          </a:prstGeom>
          <a:noFill/>
          <a:ln/>
        </p:spPr>
        <p:txBody>
          <a:bodyPr wrap="none" lIns="0" tIns="0" rIns="0" bIns="0" rtlCol="0" anchor="t"/>
          <a:lstStyle/>
          <a:p>
            <a:pPr marL="0" indent="0" algn="l">
              <a:lnSpc>
                <a:spcPts val="3300"/>
              </a:lnSpc>
              <a:buNone/>
            </a:pPr>
            <a:r>
              <a:rPr lang="en-US" sz="2650" dirty="0">
                <a:solidFill>
                  <a:srgbClr val="FFFFFF"/>
                </a:solidFill>
                <a:latin typeface="Saira Medium" pitchFamily="34" charset="0"/>
                <a:ea typeface="Saira Medium" pitchFamily="34" charset="-122"/>
                <a:cs typeface="Saira Medium" pitchFamily="34" charset="-120"/>
              </a:rPr>
              <a:t>Opening Doors: Building a Model Hub Strategy</a:t>
            </a:r>
            <a:endParaRPr lang="en-US" sz="2650" dirty="0"/>
          </a:p>
        </p:txBody>
      </p:sp>
      <p:sp>
        <p:nvSpPr>
          <p:cNvPr id="4" name="Text 1"/>
          <p:cNvSpPr/>
          <p:nvPr/>
        </p:nvSpPr>
        <p:spPr>
          <a:xfrm>
            <a:off x="6280190" y="1635681"/>
            <a:ext cx="7556421" cy="544354"/>
          </a:xfrm>
          <a:prstGeom prst="rect">
            <a:avLst/>
          </a:prstGeom>
          <a:noFill/>
          <a:ln/>
        </p:spPr>
        <p:txBody>
          <a:bodyPr wrap="square" lIns="0" tIns="0" rIns="0" bIns="0" rtlCol="0" anchor="t"/>
          <a:lstStyle/>
          <a:p>
            <a:pPr marL="0" indent="0" algn="l">
              <a:lnSpc>
                <a:spcPts val="2100"/>
              </a:lnSpc>
              <a:buNone/>
            </a:pPr>
            <a:r>
              <a:rPr lang="en-US" sz="1300" dirty="0">
                <a:solidFill>
                  <a:srgbClr val="E5E0DF"/>
                </a:solidFill>
                <a:latin typeface="Roboto" pitchFamily="34" charset="0"/>
                <a:ea typeface="Roboto" pitchFamily="34" charset="-122"/>
                <a:cs typeface="Roboto" pitchFamily="34" charset="-120"/>
              </a:rPr>
              <a:t>To unlock innovation, banks must establish trusted access to open source model ecosystems like Hugging Face—while maintaining strict governance and security controls.</a:t>
            </a:r>
            <a:endParaRPr lang="en-US" sz="1300" dirty="0"/>
          </a:p>
        </p:txBody>
      </p:sp>
      <p:sp>
        <p:nvSpPr>
          <p:cNvPr id="5" name="Shape 2"/>
          <p:cNvSpPr/>
          <p:nvPr/>
        </p:nvSpPr>
        <p:spPr>
          <a:xfrm>
            <a:off x="6280190" y="2371368"/>
            <a:ext cx="382667" cy="382667"/>
          </a:xfrm>
          <a:prstGeom prst="roundRect">
            <a:avLst>
              <a:gd name="adj" fmla="val 40011"/>
            </a:avLst>
          </a:prstGeom>
          <a:solidFill>
            <a:srgbClr val="030303"/>
          </a:solidFill>
          <a:ln w="15240">
            <a:solidFill>
              <a:srgbClr val="FC8337"/>
            </a:solidFill>
            <a:prstDash val="solid"/>
          </a:ln>
        </p:spPr>
      </p:sp>
      <p:sp>
        <p:nvSpPr>
          <p:cNvPr id="6" name="Text 3"/>
          <p:cNvSpPr/>
          <p:nvPr/>
        </p:nvSpPr>
        <p:spPr>
          <a:xfrm>
            <a:off x="6343948" y="2403217"/>
            <a:ext cx="255151" cy="318968"/>
          </a:xfrm>
          <a:prstGeom prst="rect">
            <a:avLst/>
          </a:prstGeom>
          <a:noFill/>
          <a:ln/>
        </p:spPr>
        <p:txBody>
          <a:bodyPr wrap="none" lIns="0" tIns="0" rIns="0" bIns="0" rtlCol="0" anchor="t"/>
          <a:lstStyle/>
          <a:p>
            <a:pPr marL="0" indent="0" algn="ctr">
              <a:lnSpc>
                <a:spcPts val="2000"/>
              </a:lnSpc>
              <a:buNone/>
            </a:pPr>
            <a:r>
              <a:rPr lang="en-US" sz="2000" dirty="0">
                <a:solidFill>
                  <a:srgbClr val="E5E0DF"/>
                </a:solidFill>
                <a:latin typeface="Saira Medium" pitchFamily="34" charset="0"/>
                <a:ea typeface="Saira Medium" pitchFamily="34" charset="-122"/>
                <a:cs typeface="Saira Medium" pitchFamily="34" charset="-120"/>
              </a:rPr>
              <a:t>1</a:t>
            </a:r>
            <a:endParaRPr lang="en-US" sz="2000" dirty="0"/>
          </a:p>
        </p:txBody>
      </p:sp>
      <p:sp>
        <p:nvSpPr>
          <p:cNvPr id="7" name="Text 4"/>
          <p:cNvSpPr/>
          <p:nvPr/>
        </p:nvSpPr>
        <p:spPr>
          <a:xfrm>
            <a:off x="6832878" y="2429828"/>
            <a:ext cx="3283387" cy="265747"/>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Saira Medium" pitchFamily="34" charset="0"/>
                <a:ea typeface="Saira Medium" pitchFamily="34" charset="-122"/>
                <a:cs typeface="Saira Medium" pitchFamily="34" charset="-120"/>
              </a:rPr>
              <a:t>Establish Governance Framework</a:t>
            </a:r>
            <a:endParaRPr lang="en-US" sz="1650" dirty="0"/>
          </a:p>
        </p:txBody>
      </p:sp>
      <p:sp>
        <p:nvSpPr>
          <p:cNvPr id="8" name="Text 5"/>
          <p:cNvSpPr/>
          <p:nvPr/>
        </p:nvSpPr>
        <p:spPr>
          <a:xfrm>
            <a:off x="6832878" y="2797612"/>
            <a:ext cx="7003733" cy="544354"/>
          </a:xfrm>
          <a:prstGeom prst="rect">
            <a:avLst/>
          </a:prstGeom>
          <a:noFill/>
          <a:ln/>
        </p:spPr>
        <p:txBody>
          <a:bodyPr wrap="square" lIns="0" tIns="0" rIns="0" bIns="0" rtlCol="0" anchor="t"/>
          <a:lstStyle/>
          <a:p>
            <a:pPr marL="0" indent="0" algn="l">
              <a:lnSpc>
                <a:spcPts val="2100"/>
              </a:lnSpc>
              <a:buNone/>
            </a:pPr>
            <a:r>
              <a:rPr lang="en-US" sz="1300" dirty="0">
                <a:solidFill>
                  <a:srgbClr val="E5E0DF"/>
                </a:solidFill>
                <a:latin typeface="Roboto" pitchFamily="34" charset="0"/>
                <a:ea typeface="Roboto" pitchFamily="34" charset="-122"/>
                <a:cs typeface="Roboto" pitchFamily="34" charset="-120"/>
              </a:rPr>
              <a:t>Create policies for model selection, licensing compliance, security scanning, and regulatory approval before deployment.</a:t>
            </a:r>
            <a:endParaRPr lang="en-US" sz="1300" dirty="0"/>
          </a:p>
        </p:txBody>
      </p:sp>
      <p:sp>
        <p:nvSpPr>
          <p:cNvPr id="9" name="Shape 6"/>
          <p:cNvSpPr/>
          <p:nvPr/>
        </p:nvSpPr>
        <p:spPr>
          <a:xfrm>
            <a:off x="6280190" y="3682127"/>
            <a:ext cx="382667" cy="382667"/>
          </a:xfrm>
          <a:prstGeom prst="roundRect">
            <a:avLst>
              <a:gd name="adj" fmla="val 40011"/>
            </a:avLst>
          </a:prstGeom>
          <a:solidFill>
            <a:srgbClr val="030303"/>
          </a:solidFill>
          <a:ln w="15240">
            <a:solidFill>
              <a:srgbClr val="FC8337"/>
            </a:solidFill>
            <a:prstDash val="solid"/>
          </a:ln>
        </p:spPr>
      </p:sp>
      <p:sp>
        <p:nvSpPr>
          <p:cNvPr id="10" name="Text 7"/>
          <p:cNvSpPr/>
          <p:nvPr/>
        </p:nvSpPr>
        <p:spPr>
          <a:xfrm>
            <a:off x="6343948" y="3713976"/>
            <a:ext cx="255151" cy="318968"/>
          </a:xfrm>
          <a:prstGeom prst="rect">
            <a:avLst/>
          </a:prstGeom>
          <a:noFill/>
          <a:ln/>
        </p:spPr>
        <p:txBody>
          <a:bodyPr wrap="none" lIns="0" tIns="0" rIns="0" bIns="0" rtlCol="0" anchor="t"/>
          <a:lstStyle/>
          <a:p>
            <a:pPr marL="0" indent="0" algn="ctr">
              <a:lnSpc>
                <a:spcPts val="2000"/>
              </a:lnSpc>
              <a:buNone/>
            </a:pPr>
            <a:r>
              <a:rPr lang="en-US" sz="2000" dirty="0">
                <a:solidFill>
                  <a:srgbClr val="E5E0DF"/>
                </a:solidFill>
                <a:latin typeface="Saira Medium" pitchFamily="34" charset="0"/>
                <a:ea typeface="Saira Medium" pitchFamily="34" charset="-122"/>
                <a:cs typeface="Saira Medium" pitchFamily="34" charset="-120"/>
              </a:rPr>
              <a:t>2</a:t>
            </a:r>
            <a:endParaRPr lang="en-US" sz="2000" dirty="0"/>
          </a:p>
        </p:txBody>
      </p:sp>
      <p:sp>
        <p:nvSpPr>
          <p:cNvPr id="11" name="Text 8"/>
          <p:cNvSpPr/>
          <p:nvPr/>
        </p:nvSpPr>
        <p:spPr>
          <a:xfrm>
            <a:off x="6832878" y="3740587"/>
            <a:ext cx="2126456" cy="265747"/>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Saira Medium" pitchFamily="34" charset="0"/>
                <a:ea typeface="Saira Medium" pitchFamily="34" charset="-122"/>
                <a:cs typeface="Saira Medium" pitchFamily="34" charset="-120"/>
              </a:rPr>
              <a:t>Secure Internal Hub</a:t>
            </a:r>
            <a:endParaRPr lang="en-US" sz="1650" dirty="0"/>
          </a:p>
        </p:txBody>
      </p:sp>
      <p:sp>
        <p:nvSpPr>
          <p:cNvPr id="12" name="Text 9"/>
          <p:cNvSpPr/>
          <p:nvPr/>
        </p:nvSpPr>
        <p:spPr>
          <a:xfrm>
            <a:off x="6832878" y="4108371"/>
            <a:ext cx="7003733" cy="544354"/>
          </a:xfrm>
          <a:prstGeom prst="rect">
            <a:avLst/>
          </a:prstGeom>
          <a:noFill/>
          <a:ln/>
        </p:spPr>
        <p:txBody>
          <a:bodyPr wrap="square" lIns="0" tIns="0" rIns="0" bIns="0" rtlCol="0" anchor="t"/>
          <a:lstStyle/>
          <a:p>
            <a:pPr marL="0" indent="0" algn="l">
              <a:lnSpc>
                <a:spcPts val="2100"/>
              </a:lnSpc>
              <a:buNone/>
            </a:pPr>
            <a:r>
              <a:rPr lang="en-US" sz="1300" dirty="0">
                <a:solidFill>
                  <a:srgbClr val="E5E0DF"/>
                </a:solidFill>
                <a:latin typeface="Roboto" pitchFamily="34" charset="0"/>
                <a:ea typeface="Roboto" pitchFamily="34" charset="-122"/>
                <a:cs typeface="Roboto" pitchFamily="34" charset="-120"/>
              </a:rPr>
              <a:t>Mirror curated models to internal registry. Enable teams to discover, evaluate, and deploy pre-approved models safely.</a:t>
            </a:r>
            <a:endParaRPr lang="en-US" sz="1300" dirty="0"/>
          </a:p>
        </p:txBody>
      </p:sp>
      <p:sp>
        <p:nvSpPr>
          <p:cNvPr id="13" name="Shape 10"/>
          <p:cNvSpPr/>
          <p:nvPr/>
        </p:nvSpPr>
        <p:spPr>
          <a:xfrm>
            <a:off x="6280190" y="4992886"/>
            <a:ext cx="382667" cy="382667"/>
          </a:xfrm>
          <a:prstGeom prst="roundRect">
            <a:avLst>
              <a:gd name="adj" fmla="val 40011"/>
            </a:avLst>
          </a:prstGeom>
          <a:solidFill>
            <a:srgbClr val="030303"/>
          </a:solidFill>
          <a:ln w="15240">
            <a:solidFill>
              <a:srgbClr val="FC8337"/>
            </a:solidFill>
            <a:prstDash val="solid"/>
          </a:ln>
        </p:spPr>
      </p:sp>
      <p:sp>
        <p:nvSpPr>
          <p:cNvPr id="14" name="Text 11"/>
          <p:cNvSpPr/>
          <p:nvPr/>
        </p:nvSpPr>
        <p:spPr>
          <a:xfrm>
            <a:off x="6343948" y="5024735"/>
            <a:ext cx="255151" cy="318968"/>
          </a:xfrm>
          <a:prstGeom prst="rect">
            <a:avLst/>
          </a:prstGeom>
          <a:noFill/>
          <a:ln/>
        </p:spPr>
        <p:txBody>
          <a:bodyPr wrap="none" lIns="0" tIns="0" rIns="0" bIns="0" rtlCol="0" anchor="t"/>
          <a:lstStyle/>
          <a:p>
            <a:pPr marL="0" indent="0" algn="ctr">
              <a:lnSpc>
                <a:spcPts val="2000"/>
              </a:lnSpc>
              <a:buNone/>
            </a:pPr>
            <a:r>
              <a:rPr lang="en-US" sz="2000" dirty="0">
                <a:solidFill>
                  <a:srgbClr val="E5E0DF"/>
                </a:solidFill>
                <a:latin typeface="Saira Medium" pitchFamily="34" charset="0"/>
                <a:ea typeface="Saira Medium" pitchFamily="34" charset="-122"/>
                <a:cs typeface="Saira Medium" pitchFamily="34" charset="-120"/>
              </a:rPr>
              <a:t>3</a:t>
            </a:r>
            <a:endParaRPr lang="en-US" sz="2000" dirty="0"/>
          </a:p>
        </p:txBody>
      </p:sp>
      <p:sp>
        <p:nvSpPr>
          <p:cNvPr id="15" name="Text 12"/>
          <p:cNvSpPr/>
          <p:nvPr/>
        </p:nvSpPr>
        <p:spPr>
          <a:xfrm>
            <a:off x="6832878" y="5051346"/>
            <a:ext cx="2537579" cy="265747"/>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Saira Medium" pitchFamily="34" charset="0"/>
                <a:ea typeface="Saira Medium" pitchFamily="34" charset="-122"/>
                <a:cs typeface="Saira Medium" pitchFamily="34" charset="-120"/>
              </a:rPr>
              <a:t>Build Center of Excellence</a:t>
            </a:r>
            <a:endParaRPr lang="en-US" sz="1650" dirty="0"/>
          </a:p>
        </p:txBody>
      </p:sp>
      <p:sp>
        <p:nvSpPr>
          <p:cNvPr id="16" name="Text 13"/>
          <p:cNvSpPr/>
          <p:nvPr/>
        </p:nvSpPr>
        <p:spPr>
          <a:xfrm>
            <a:off x="6832878" y="5419130"/>
            <a:ext cx="7003733" cy="544354"/>
          </a:xfrm>
          <a:prstGeom prst="rect">
            <a:avLst/>
          </a:prstGeom>
          <a:noFill/>
          <a:ln/>
        </p:spPr>
        <p:txBody>
          <a:bodyPr wrap="square" lIns="0" tIns="0" rIns="0" bIns="0" rtlCol="0" anchor="t"/>
          <a:lstStyle/>
          <a:p>
            <a:pPr marL="0" indent="0" algn="l">
              <a:lnSpc>
                <a:spcPts val="2100"/>
              </a:lnSpc>
              <a:buNone/>
            </a:pPr>
            <a:r>
              <a:rPr lang="en-US" sz="1300" dirty="0">
                <a:solidFill>
                  <a:srgbClr val="E5E0DF"/>
                </a:solidFill>
                <a:latin typeface="Roboto" pitchFamily="34" charset="0"/>
                <a:ea typeface="Roboto" pitchFamily="34" charset="-122"/>
                <a:cs typeface="Roboto" pitchFamily="34" charset="-120"/>
              </a:rPr>
              <a:t>Invest in AI/ML talent to fine-tune, validate, and operationalize models. Create institutional knowledge and best practices.</a:t>
            </a:r>
            <a:endParaRPr lang="en-US" sz="1300" dirty="0"/>
          </a:p>
        </p:txBody>
      </p:sp>
      <p:sp>
        <p:nvSpPr>
          <p:cNvPr id="17" name="Shape 14"/>
          <p:cNvSpPr/>
          <p:nvPr/>
        </p:nvSpPr>
        <p:spPr>
          <a:xfrm>
            <a:off x="6280190" y="6303645"/>
            <a:ext cx="382667" cy="382667"/>
          </a:xfrm>
          <a:prstGeom prst="roundRect">
            <a:avLst>
              <a:gd name="adj" fmla="val 40011"/>
            </a:avLst>
          </a:prstGeom>
          <a:solidFill>
            <a:srgbClr val="030303"/>
          </a:solidFill>
          <a:ln w="15240">
            <a:solidFill>
              <a:srgbClr val="FC8337"/>
            </a:solidFill>
            <a:prstDash val="solid"/>
          </a:ln>
        </p:spPr>
      </p:sp>
      <p:sp>
        <p:nvSpPr>
          <p:cNvPr id="18" name="Text 15"/>
          <p:cNvSpPr/>
          <p:nvPr/>
        </p:nvSpPr>
        <p:spPr>
          <a:xfrm>
            <a:off x="6343948" y="6335494"/>
            <a:ext cx="255151" cy="318968"/>
          </a:xfrm>
          <a:prstGeom prst="rect">
            <a:avLst/>
          </a:prstGeom>
          <a:noFill/>
          <a:ln/>
        </p:spPr>
        <p:txBody>
          <a:bodyPr wrap="none" lIns="0" tIns="0" rIns="0" bIns="0" rtlCol="0" anchor="t"/>
          <a:lstStyle/>
          <a:p>
            <a:pPr marL="0" indent="0" algn="ctr">
              <a:lnSpc>
                <a:spcPts val="2000"/>
              </a:lnSpc>
              <a:buNone/>
            </a:pPr>
            <a:r>
              <a:rPr lang="en-US" sz="2000" dirty="0">
                <a:solidFill>
                  <a:srgbClr val="E5E0DF"/>
                </a:solidFill>
                <a:latin typeface="Saira Medium" pitchFamily="34" charset="0"/>
                <a:ea typeface="Saira Medium" pitchFamily="34" charset="-122"/>
                <a:cs typeface="Saira Medium" pitchFamily="34" charset="-120"/>
              </a:rPr>
              <a:t>4</a:t>
            </a:r>
            <a:endParaRPr lang="en-US" sz="2000" dirty="0"/>
          </a:p>
        </p:txBody>
      </p:sp>
      <p:sp>
        <p:nvSpPr>
          <p:cNvPr id="19" name="Text 16"/>
          <p:cNvSpPr/>
          <p:nvPr/>
        </p:nvSpPr>
        <p:spPr>
          <a:xfrm>
            <a:off x="6832878" y="6362105"/>
            <a:ext cx="2778800" cy="265747"/>
          </a:xfrm>
          <a:prstGeom prst="rect">
            <a:avLst/>
          </a:prstGeom>
          <a:noFill/>
          <a:ln/>
        </p:spPr>
        <p:txBody>
          <a:bodyPr wrap="none" lIns="0" tIns="0" rIns="0" bIns="0" rtlCol="0" anchor="t"/>
          <a:lstStyle/>
          <a:p>
            <a:pPr marL="0" indent="0" algn="l">
              <a:lnSpc>
                <a:spcPts val="2050"/>
              </a:lnSpc>
              <a:buNone/>
            </a:pPr>
            <a:r>
              <a:rPr lang="en-US" sz="1650" dirty="0">
                <a:solidFill>
                  <a:srgbClr val="E5E0DF"/>
                </a:solidFill>
                <a:latin typeface="Saira Medium" pitchFamily="34" charset="0"/>
                <a:ea typeface="Saira Medium" pitchFamily="34" charset="-122"/>
                <a:cs typeface="Saira Medium" pitchFamily="34" charset="-120"/>
              </a:rPr>
              <a:t>Realize Strategic Advantage</a:t>
            </a:r>
            <a:endParaRPr lang="en-US" sz="1650" dirty="0"/>
          </a:p>
        </p:txBody>
      </p:sp>
      <p:sp>
        <p:nvSpPr>
          <p:cNvPr id="20" name="Text 17"/>
          <p:cNvSpPr/>
          <p:nvPr/>
        </p:nvSpPr>
        <p:spPr>
          <a:xfrm>
            <a:off x="6832878" y="6729889"/>
            <a:ext cx="7003733" cy="544354"/>
          </a:xfrm>
          <a:prstGeom prst="rect">
            <a:avLst/>
          </a:prstGeom>
          <a:noFill/>
          <a:ln/>
        </p:spPr>
        <p:txBody>
          <a:bodyPr wrap="square" lIns="0" tIns="0" rIns="0" bIns="0" rtlCol="0" anchor="t"/>
          <a:lstStyle/>
          <a:p>
            <a:pPr marL="0" indent="0" algn="l">
              <a:lnSpc>
                <a:spcPts val="2100"/>
              </a:lnSpc>
              <a:buNone/>
            </a:pPr>
            <a:r>
              <a:rPr lang="en-US" sz="1300" dirty="0">
                <a:solidFill>
                  <a:srgbClr val="E5E0DF"/>
                </a:solidFill>
                <a:latin typeface="Roboto" pitchFamily="34" charset="0"/>
                <a:ea typeface="Roboto" pitchFamily="34" charset="-122"/>
                <a:cs typeface="Roboto" pitchFamily="34" charset="-120"/>
              </a:rPr>
              <a:t>Move faster than competitors. Innovate with transparency. Reduce vendor lock-in and control enterprise AI destiny.</a:t>
            </a:r>
            <a:endParaRPr lang="en-US" sz="13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721</Words>
  <Application>Microsoft Macintosh PowerPoint</Application>
  <PresentationFormat>Custom</PresentationFormat>
  <Paragraphs>93</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Saira Medium</vt:lpstr>
      <vt:lpstr>Arial</vt:lpstr>
      <vt:lpstr>Calibri</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Cheedalla, Prabhu Chaitanya</cp:lastModifiedBy>
  <cp:revision>2</cp:revision>
  <dcterms:created xsi:type="dcterms:W3CDTF">2025-11-03T15:38:05Z</dcterms:created>
  <dcterms:modified xsi:type="dcterms:W3CDTF">2025-11-03T15:40:54Z</dcterms:modified>
</cp:coreProperties>
</file>